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792913" cy="993298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B5E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4" autoAdjust="0"/>
    <p:restoredTop sz="94660"/>
  </p:normalViewPr>
  <p:slideViewPr>
    <p:cSldViewPr>
      <p:cViewPr>
        <p:scale>
          <a:sx n="81" d="100"/>
          <a:sy n="81" d="100"/>
        </p:scale>
        <p:origin x="-924" y="43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"/>
          <p:cNvSpPr>
            <a:spLocks noChangeArrowheads="1"/>
          </p:cNvSpPr>
          <p:nvPr/>
        </p:nvSpPr>
        <p:spPr bwMode="auto">
          <a:xfrm>
            <a:off x="0" y="0"/>
            <a:ext cx="6792913" cy="99329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8300"/>
            <a:ext cx="11796712" cy="1255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8050"/>
            <a:ext cx="5430838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44739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24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560A3-0A07-4393-A020-3D927441CA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356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BAFA1-652F-48F2-99AC-69C3D9A916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662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28E1F-1DFE-4840-A2BE-8741B5A8216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413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D980F-B09D-43DB-9B3D-DE7F6D6C65C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1711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FE01C-2E3D-4F09-8739-E8B014C2CB8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48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5FA39-D6D0-4731-AA37-55C94636B2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5170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31D4D-45B6-44DF-AC74-8E66656CE7E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6413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E9780-4159-4CEF-8F4C-E96AF0E076C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812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1BCA9-5FD6-43EC-97B6-E1F87F9E86E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606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F4FF1-CD21-4774-BE86-F2679E47040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7723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5E6A1-5F11-4896-87C2-D9BC9B943D1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07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EF6D7-F7D3-4ECD-A666-8E2669EB06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1049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89123-36E1-4D30-AF1C-131A1F4AB57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038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77743-80C2-4BF0-B6A1-59C2EC7AC9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992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2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D1BAF95-45AF-4517-B207-B590C97AAD2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fs.org/afs_or/home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816350" y="0"/>
            <a:ext cx="5327650" cy="2924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88913"/>
            <a:ext cx="4886325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257175" y="6596063"/>
            <a:ext cx="2128838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10800" anchor="b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sz="90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©Horace Kidman     Photo: Dean Cully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mtClean="0">
                <a:solidFill>
                  <a:srgbClr val="0B60B5"/>
                </a:solidFill>
                <a:latin typeface="Tahoma" pitchFamily="34" charset="0"/>
              </a:rPr>
              <a:t>Che cos’è Intercultura?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864100"/>
          </a:xfrm>
        </p:spPr>
        <p:txBody>
          <a:bodyPr/>
          <a:lstStyle/>
          <a:p>
            <a:pPr marL="339725" indent="-339725" eaLnBrk="1" hangingPunct="1"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smtClean="0">
                <a:solidFill>
                  <a:srgbClr val="0B60B5"/>
                </a:solidFill>
                <a:latin typeface="Tahoma" pitchFamily="34" charset="0"/>
              </a:rPr>
              <a:t>È un’associazione di volontariato</a:t>
            </a:r>
          </a:p>
          <a:p>
            <a:pPr marL="339725" indent="-339725" eaLnBrk="1" hangingPunct="1"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smtClean="0">
                <a:solidFill>
                  <a:srgbClr val="0B60B5"/>
                </a:solidFill>
                <a:latin typeface="Tahoma" pitchFamily="34" charset="0"/>
              </a:rPr>
              <a:t>È una</a:t>
            </a:r>
            <a:r>
              <a:rPr lang="it-IT" sz="2400" b="1" smtClean="0">
                <a:solidFill>
                  <a:srgbClr val="0B60B5"/>
                </a:solidFill>
                <a:latin typeface="Tahoma" pitchFamily="34" charset="0"/>
              </a:rPr>
              <a:t> ONLUS</a:t>
            </a:r>
          </a:p>
          <a:p>
            <a:pPr marL="339725" indent="-339725" eaLnBrk="1" hangingPunct="1"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smtClean="0">
                <a:solidFill>
                  <a:srgbClr val="0B60B5"/>
                </a:solidFill>
                <a:latin typeface="Tahoma" pitchFamily="34" charset="0"/>
              </a:rPr>
              <a:t>Fondata il 18 dicembre 1955</a:t>
            </a:r>
          </a:p>
          <a:p>
            <a:pPr marL="339725" indent="-339725" eaLnBrk="1" hangingPunct="1"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smtClean="0">
                <a:solidFill>
                  <a:srgbClr val="0B60B5"/>
                </a:solidFill>
                <a:latin typeface="Tahoma" pitchFamily="34" charset="0"/>
              </a:rPr>
              <a:t>È il partner italiano della rete mondiale </a:t>
            </a:r>
            <a:r>
              <a:rPr lang="it-IT" sz="2400" b="1" smtClean="0">
                <a:solidFill>
                  <a:srgbClr val="0B60B5"/>
                </a:solidFill>
                <a:latin typeface="Tahoma" pitchFamily="34" charset="0"/>
              </a:rPr>
              <a:t>AFS</a:t>
            </a:r>
          </a:p>
          <a:p>
            <a:pPr marL="339725" indent="-339725" eaLnBrk="1" hangingPunct="1"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smtClean="0">
                <a:solidFill>
                  <a:srgbClr val="0B60B5"/>
                </a:solidFill>
                <a:latin typeface="Tahoma" pitchFamily="34" charset="0"/>
              </a:rPr>
              <a:t>È membro dell’European Federation for Intercultural Learning- </a:t>
            </a:r>
            <a:r>
              <a:rPr lang="it-IT" sz="2400" b="1" smtClean="0">
                <a:solidFill>
                  <a:srgbClr val="0B60B5"/>
                </a:solidFill>
                <a:latin typeface="Tahoma" pitchFamily="34" charset="0"/>
              </a:rPr>
              <a:t>EFIL</a:t>
            </a:r>
          </a:p>
          <a:p>
            <a:pPr marL="339725" indent="-339725" eaLnBrk="1" hangingPunct="1">
              <a:spcBef>
                <a:spcPts val="600"/>
              </a:spcBef>
              <a:buClr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 b="1" smtClean="0">
              <a:solidFill>
                <a:srgbClr val="0B60B5"/>
              </a:solidFill>
              <a:latin typeface="Tahoma" pitchFamily="34" charset="0"/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1268413"/>
            <a:ext cx="44323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4000" smtClean="0">
                <a:solidFill>
                  <a:srgbClr val="0B60B5"/>
                </a:solidFill>
                <a:latin typeface="Tahoma" pitchFamily="34" charset="0"/>
              </a:rPr>
              <a:t>Gli obiettivi formativi di Intercultura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55650" y="1196975"/>
            <a:ext cx="70564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2900" indent="-342900" eaLnBrk="0" hangingPunct="0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marL="457200" eaLnBrk="0" hangingPunct="0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lvl="1" indent="0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it-IT" sz="2400" i="1" u="sng">
                <a:solidFill>
                  <a:srgbClr val="0B60B5"/>
                </a:solidFill>
                <a:latin typeface="Tahoma" pitchFamily="34" charset="0"/>
              </a:rPr>
              <a:t>Intercultura vuole formare cittadini del mondo</a:t>
            </a:r>
          </a:p>
        </p:txBody>
      </p:sp>
      <p:grpSp>
        <p:nvGrpSpPr>
          <p:cNvPr id="6148" name="Group 3"/>
          <p:cNvGrpSpPr>
            <a:grpSpLocks/>
          </p:cNvGrpSpPr>
          <p:nvPr/>
        </p:nvGrpSpPr>
        <p:grpSpPr bwMode="auto">
          <a:xfrm>
            <a:off x="3348038" y="1989138"/>
            <a:ext cx="5614987" cy="4606925"/>
            <a:chOff x="2109" y="1253"/>
            <a:chExt cx="3537" cy="2902"/>
          </a:xfrm>
        </p:grpSpPr>
        <p:sp>
          <p:nvSpPr>
            <p:cNvPr id="6150" name="AutoShape 4"/>
            <p:cNvSpPr>
              <a:spLocks noChangeArrowheads="1"/>
            </p:cNvSpPr>
            <p:nvPr/>
          </p:nvSpPr>
          <p:spPr bwMode="auto">
            <a:xfrm>
              <a:off x="3486" y="1253"/>
              <a:ext cx="793" cy="643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5393 w 21600"/>
                <a:gd name="T10" fmla="*/ 11791 h 21600"/>
                <a:gd name="T11" fmla="*/ 16207 w 21600"/>
                <a:gd name="T12" fmla="*/ 20592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D8EBB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10800" anchor="b" anchorCtr="1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2400">
                  <a:solidFill>
                    <a:srgbClr val="000000"/>
                  </a:solidFill>
                  <a:latin typeface="Tahoma" pitchFamily="34" charset="0"/>
                  <a:cs typeface="Arial" charset="0"/>
                </a:rPr>
                <a:t>Globali</a:t>
              </a:r>
            </a:p>
          </p:txBody>
        </p:sp>
        <p:sp>
          <p:nvSpPr>
            <p:cNvPr id="6151" name="AutoShape 5"/>
            <p:cNvSpPr>
              <a:spLocks noChangeArrowheads="1"/>
            </p:cNvSpPr>
            <p:nvPr/>
          </p:nvSpPr>
          <p:spPr bwMode="auto">
            <a:xfrm>
              <a:off x="3026" y="1896"/>
              <a:ext cx="1707" cy="755"/>
            </a:xfrm>
            <a:custGeom>
              <a:avLst/>
              <a:gdLst>
                <a:gd name="T0" fmla="*/ 3 w 21600"/>
                <a:gd name="T1" fmla="*/ 0 h 21600"/>
                <a:gd name="T2" fmla="*/ 8 w 21600"/>
                <a:gd name="T3" fmla="*/ 0 h 21600"/>
                <a:gd name="T4" fmla="*/ 11 w 21600"/>
                <a:gd name="T5" fmla="*/ 1 h 21600"/>
                <a:gd name="T6" fmla="*/ 0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783 w 21600"/>
                <a:gd name="T13" fmla="*/ 486 h 21600"/>
                <a:gd name="T14" fmla="*/ 15817 w 21600"/>
                <a:gd name="T15" fmla="*/ 2111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>
                  <a:solidFill>
                    <a:srgbClr val="000000"/>
                  </a:solidFill>
                  <a:latin typeface="Tahoma" pitchFamily="34" charset="0"/>
                  <a:cs typeface="Arial" charset="0"/>
                </a:rPr>
                <a:t>Interculturali</a:t>
              </a:r>
            </a:p>
          </p:txBody>
        </p:sp>
        <p:sp>
          <p:nvSpPr>
            <p:cNvPr id="6152" name="AutoShape 6"/>
            <p:cNvSpPr>
              <a:spLocks noChangeArrowheads="1"/>
            </p:cNvSpPr>
            <p:nvPr/>
          </p:nvSpPr>
          <p:spPr bwMode="auto">
            <a:xfrm>
              <a:off x="2572" y="2651"/>
              <a:ext cx="2615" cy="754"/>
            </a:xfrm>
            <a:custGeom>
              <a:avLst/>
              <a:gdLst>
                <a:gd name="T0" fmla="*/ 7 w 21600"/>
                <a:gd name="T1" fmla="*/ 0 h 21600"/>
                <a:gd name="T2" fmla="*/ 32 w 21600"/>
                <a:gd name="T3" fmla="*/ 0 h 21600"/>
                <a:gd name="T4" fmla="*/ 38 w 21600"/>
                <a:gd name="T5" fmla="*/ 1 h 21600"/>
                <a:gd name="T6" fmla="*/ 0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286 w 21600"/>
                <a:gd name="T13" fmla="*/ 487 h 21600"/>
                <a:gd name="T14" fmla="*/ 16314 w 21600"/>
                <a:gd name="T15" fmla="*/ 211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FFBE7D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US" sz="2800">
                <a:solidFill>
                  <a:srgbClr val="000000"/>
                </a:solidFill>
                <a:cs typeface="Arial" charset="0"/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>
                  <a:solidFill>
                    <a:srgbClr val="000000"/>
                  </a:solidFill>
                  <a:latin typeface="Tahoma" pitchFamily="34" charset="0"/>
                  <a:cs typeface="Arial" charset="0"/>
                </a:rPr>
                <a:t>Interpersonali</a:t>
              </a:r>
            </a:p>
          </p:txBody>
        </p:sp>
        <p:sp>
          <p:nvSpPr>
            <p:cNvPr id="6153" name="AutoShape 7"/>
            <p:cNvSpPr>
              <a:spLocks noChangeArrowheads="1"/>
            </p:cNvSpPr>
            <p:nvPr/>
          </p:nvSpPr>
          <p:spPr bwMode="auto">
            <a:xfrm>
              <a:off x="2109" y="3401"/>
              <a:ext cx="3538" cy="755"/>
            </a:xfrm>
            <a:custGeom>
              <a:avLst/>
              <a:gdLst>
                <a:gd name="T0" fmla="*/ 12 w 21600"/>
                <a:gd name="T1" fmla="*/ 0 h 21600"/>
                <a:gd name="T2" fmla="*/ 83 w 21600"/>
                <a:gd name="T3" fmla="*/ 0 h 21600"/>
                <a:gd name="T4" fmla="*/ 95 w 21600"/>
                <a:gd name="T5" fmla="*/ 1 h 21600"/>
                <a:gd name="T6" fmla="*/ 0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85 w 21600"/>
                <a:gd name="T13" fmla="*/ 486 h 21600"/>
                <a:gd name="T14" fmla="*/ 17314 w 21600"/>
                <a:gd name="T15" fmla="*/ 2111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FF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>
                  <a:solidFill>
                    <a:srgbClr val="000000"/>
                  </a:solidFill>
                  <a:latin typeface="Tahoma" pitchFamily="34" charset="0"/>
                  <a:cs typeface="Arial" charset="0"/>
                </a:rPr>
                <a:t>Personali</a:t>
              </a:r>
            </a:p>
          </p:txBody>
        </p:sp>
      </p:grp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1692275" y="1916113"/>
            <a:ext cx="259238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10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sz="2400">
                <a:solidFill>
                  <a:srgbClr val="0B60B5"/>
                </a:solidFill>
                <a:latin typeface="Tahoma" pitchFamily="34" charset="0"/>
                <a:cs typeface="Arial" charset="0"/>
              </a:rPr>
              <a:t>Cerca di realizzare questo scopo attraverso scambi giovanili internazionali perseguendo obiettivi di crescita: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mtClean="0">
                <a:solidFill>
                  <a:srgbClr val="0B60B5"/>
                </a:solidFill>
                <a:latin typeface="Tahoma" pitchFamily="34" charset="0"/>
              </a:rPr>
              <a:t>La Mission di AFS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1916113"/>
            <a:ext cx="5040313" cy="1439862"/>
          </a:xfrm>
        </p:spPr>
        <p:txBody>
          <a:bodyPr/>
          <a:lstStyle/>
          <a:p>
            <a:pPr indent="-339725" algn="ctr" eaLnBrk="1" hangingPunct="1">
              <a:lnSpc>
                <a:spcPct val="80000"/>
              </a:lnSpc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it-IT" sz="2400" smtClean="0">
                <a:solidFill>
                  <a:srgbClr val="0B60B5"/>
                </a:solidFill>
                <a:latin typeface="Tahoma" pitchFamily="34" charset="0"/>
              </a:rPr>
              <a:t>	</a:t>
            </a:r>
            <a:r>
              <a:rPr lang="it-IT" sz="1800" smtClean="0">
                <a:solidFill>
                  <a:srgbClr val="0B60B5"/>
                </a:solidFill>
                <a:latin typeface="Tahoma" pitchFamily="34" charset="0"/>
              </a:rPr>
              <a:t>Crea opportunità di apprendimento interculturale per aiutare le persone a sviluppare le conoscenze, le capacità e la comprensione necessarie per creare un mondo più giusto e più pacifico</a:t>
            </a:r>
            <a:r>
              <a:rPr lang="it-IT" sz="2400" smtClean="0">
                <a:solidFill>
                  <a:srgbClr val="0B60B5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1835150" y="1268413"/>
            <a:ext cx="51244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2900" indent="-339725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ts val="1125"/>
              </a:spcBef>
              <a:buClrTx/>
              <a:buFontTx/>
              <a:buNone/>
            </a:pPr>
            <a:r>
              <a:rPr lang="it-IT">
                <a:solidFill>
                  <a:srgbClr val="0B60B5"/>
                </a:solidFill>
                <a:latin typeface="Tahoma" pitchFamily="34" charset="0"/>
              </a:rPr>
              <a:t>     Organizzazione internazionale di volontariato,</a:t>
            </a:r>
          </a:p>
          <a:p>
            <a:pPr algn="ctr" eaLnBrk="1" hangingPunct="1">
              <a:lnSpc>
                <a:spcPct val="50000"/>
              </a:lnSpc>
              <a:spcBef>
                <a:spcPts val="1125"/>
              </a:spcBef>
              <a:buClrTx/>
              <a:buFontTx/>
              <a:buNone/>
            </a:pPr>
            <a:r>
              <a:rPr lang="it-IT">
                <a:solidFill>
                  <a:srgbClr val="0B60B5"/>
                </a:solidFill>
                <a:latin typeface="Tahoma" pitchFamily="34" charset="0"/>
              </a:rPr>
              <a:t>     no-profit, non governativa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1331913" y="5373688"/>
            <a:ext cx="4032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2900" indent="-339725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it-IT">
                <a:solidFill>
                  <a:srgbClr val="0B60B5"/>
                </a:solidFill>
                <a:latin typeface="Tahoma" pitchFamily="34" charset="0"/>
              </a:rPr>
              <a:t>    I valori fondanti sono la dignità, il rispetto per le differenze, l’armonia, la sensibilità e la tolleranza</a:t>
            </a:r>
          </a:p>
        </p:txBody>
      </p:sp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916113"/>
            <a:ext cx="14398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4284663" y="3784600"/>
            <a:ext cx="3313112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 marL="342900" indent="-339725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ts val="1125"/>
              </a:spcBef>
              <a:buClrTx/>
              <a:buFontTx/>
              <a:buNone/>
            </a:pPr>
            <a:r>
              <a:rPr lang="it-IT">
                <a:solidFill>
                  <a:srgbClr val="0B60B5"/>
                </a:solidFill>
                <a:latin typeface="Tahoma" pitchFamily="34" charset="0"/>
              </a:rPr>
              <a:t>    Riconosce che la pace è </a:t>
            </a:r>
          </a:p>
          <a:p>
            <a:pPr algn="ctr" eaLnBrk="1" hangingPunct="1">
              <a:lnSpc>
                <a:spcPct val="50000"/>
              </a:lnSpc>
              <a:spcBef>
                <a:spcPts val="1125"/>
              </a:spcBef>
              <a:buClrTx/>
              <a:buFontTx/>
              <a:buNone/>
            </a:pPr>
            <a:r>
              <a:rPr lang="it-IT">
                <a:solidFill>
                  <a:srgbClr val="0B60B5"/>
                </a:solidFill>
                <a:latin typeface="Tahoma" pitchFamily="34" charset="0"/>
              </a:rPr>
              <a:t>   un concetto dinamico</a:t>
            </a:r>
          </a:p>
          <a:p>
            <a:pPr algn="ctr" eaLnBrk="1" hangingPunct="1">
              <a:lnSpc>
                <a:spcPct val="50000"/>
              </a:lnSpc>
              <a:spcBef>
                <a:spcPts val="1125"/>
              </a:spcBef>
              <a:buClrTx/>
              <a:buFontTx/>
              <a:buNone/>
            </a:pPr>
            <a:r>
              <a:rPr lang="it-IT">
                <a:solidFill>
                  <a:srgbClr val="0B60B5"/>
                </a:solidFill>
                <a:latin typeface="Tahoma" pitchFamily="34" charset="0"/>
              </a:rPr>
              <a:t> minacciato dall’ingiustizia,</a:t>
            </a:r>
          </a:p>
          <a:p>
            <a:pPr algn="ctr" eaLnBrk="1" hangingPunct="1">
              <a:lnSpc>
                <a:spcPct val="50000"/>
              </a:lnSpc>
              <a:spcBef>
                <a:spcPts val="1125"/>
              </a:spcBef>
              <a:buClrTx/>
              <a:buFontTx/>
              <a:buNone/>
            </a:pPr>
            <a:r>
              <a:rPr lang="it-IT">
                <a:solidFill>
                  <a:srgbClr val="0B60B5"/>
                </a:solidFill>
                <a:latin typeface="Tahoma" pitchFamily="34" charset="0"/>
              </a:rPr>
              <a:t>la disuguaglianza e l’intolleranza</a:t>
            </a:r>
          </a:p>
        </p:txBody>
      </p:sp>
      <p:pic>
        <p:nvPicPr>
          <p:cNvPr id="717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941888"/>
            <a:ext cx="1819275" cy="171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177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357563"/>
            <a:ext cx="2808287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922838"/>
            <a:ext cx="1252538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227763" y="620713"/>
            <a:ext cx="2519362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b="1" smtClean="0">
                <a:solidFill>
                  <a:srgbClr val="0B60B5"/>
                </a:solidFill>
                <a:latin typeface="Tahoma" pitchFamily="34" charset="0"/>
              </a:rPr>
              <a:t>AFS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933825"/>
            <a:ext cx="4572000" cy="2590800"/>
          </a:xfrm>
        </p:spPr>
        <p:txBody>
          <a:bodyPr/>
          <a:lstStyle/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739775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  <a:tab pos="9429750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Nasce nel 1914 come gruppo di ambulanzieri volontari che prestavano soccorso sui campi di battaglia in Europa</a:t>
            </a:r>
          </a:p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739775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  <a:tab pos="9429750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Organizza scambi internazionali dal 1945</a:t>
            </a:r>
          </a:p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739775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  <a:tab pos="9429750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Più di 11.000 studenti, adulti e insegnanti sono coinvolti ogni anno in un programma AFS</a:t>
            </a:r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67400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6011863" y="1484313"/>
            <a:ext cx="29527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10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sz="2200">
                <a:solidFill>
                  <a:srgbClr val="0B60B5"/>
                </a:solidFill>
                <a:latin typeface="Tahoma" pitchFamily="34" charset="0"/>
                <a:cs typeface="Arial" charset="0"/>
              </a:rPr>
              <a:t>Associazione costituita da più di 50 membri organizzati secondo un contratto di ‘partnership’</a:t>
            </a:r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4356100" y="3933825"/>
            <a:ext cx="3706813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739775" lvl="1" indent="-282575">
              <a:lnSpc>
                <a:spcPct val="9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it-IT" sz="2000">
                <a:solidFill>
                  <a:srgbClr val="0B60B5"/>
                </a:solidFill>
                <a:latin typeface="Tahoma" pitchFamily="34" charset="0"/>
              </a:rPr>
              <a:t>Più di 200.000 volontari in tutto il mondo</a:t>
            </a:r>
          </a:p>
          <a:p>
            <a:pPr marL="739775" lvl="1" indent="-282575">
              <a:lnSpc>
                <a:spcPct val="9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it-IT" sz="2000">
                <a:solidFill>
                  <a:srgbClr val="0B60B5"/>
                </a:solidFill>
                <a:latin typeface="Tahoma" pitchFamily="34" charset="0"/>
              </a:rPr>
              <a:t>Si occupa di gestire la rete internazionale, di rappresentanza, di viaggi, di informatica</a:t>
            </a:r>
          </a:p>
          <a:p>
            <a:pPr marL="739775" lvl="1" indent="-282575">
              <a:lnSpc>
                <a:spcPct val="9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it-IT" sz="2000">
                <a:solidFill>
                  <a:srgbClr val="0B60B5"/>
                </a:solidFill>
                <a:latin typeface="Tahoma" pitchFamily="34" charset="0"/>
              </a:rPr>
              <a:t>Ha sede a New York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6878638" y="1554163"/>
            <a:ext cx="117475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10800" anchor="b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sz="1400">
                <a:solidFill>
                  <a:srgbClr val="CCCCFF"/>
                </a:solidFill>
                <a:latin typeface="Tahoma" pitchFamily="34" charset="0"/>
                <a:cs typeface="Arial" charset="0"/>
                <a:hlinkClick r:id="rId5"/>
              </a:rPr>
              <a:t>www.afs.org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mtClean="0">
                <a:solidFill>
                  <a:srgbClr val="0B60B5"/>
                </a:solidFill>
                <a:latin typeface="Tahoma" pitchFamily="34" charset="0"/>
              </a:rPr>
              <a:t>Com’è organizzata Intercultura?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670049"/>
            <a:ext cx="4038600" cy="4525963"/>
          </a:xfrm>
        </p:spPr>
        <p:txBody>
          <a:bodyPr/>
          <a:lstStyle/>
          <a:p>
            <a:pPr marL="339725" indent="-339725" eaLnBrk="1" hangingPunct="1">
              <a:lnSpc>
                <a:spcPct val="90000"/>
              </a:lnSpc>
              <a:spcBef>
                <a:spcPts val="7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800" smtClean="0">
                <a:solidFill>
                  <a:srgbClr val="0B60B5"/>
                </a:solidFill>
                <a:latin typeface="Tahoma" pitchFamily="34" charset="0"/>
              </a:rPr>
              <a:t>Oltre</a:t>
            </a:r>
            <a:r>
              <a:rPr lang="it-IT" sz="2800" b="1" smtClean="0">
                <a:solidFill>
                  <a:srgbClr val="0B60B5"/>
                </a:solidFill>
                <a:latin typeface="Tahoma" pitchFamily="34" charset="0"/>
              </a:rPr>
              <a:t> </a:t>
            </a:r>
            <a:r>
              <a:rPr lang="it-IT" sz="2800" dirty="0">
                <a:solidFill>
                  <a:srgbClr val="0B60B5"/>
                </a:solidFill>
                <a:latin typeface="Tahoma" pitchFamily="34" charset="0"/>
              </a:rPr>
              <a:t>4</a:t>
            </a:r>
            <a:r>
              <a:rPr lang="it-IT" sz="2800" smtClean="0">
                <a:solidFill>
                  <a:srgbClr val="0B60B5"/>
                </a:solidFill>
                <a:latin typeface="Tahoma" pitchFamily="34" charset="0"/>
              </a:rPr>
              <a:t>.000</a:t>
            </a:r>
            <a:r>
              <a:rPr lang="it-IT" sz="2800" b="1" smtClean="0">
                <a:solidFill>
                  <a:srgbClr val="0B60B5"/>
                </a:solidFill>
                <a:latin typeface="Tahoma" pitchFamily="34" charset="0"/>
              </a:rPr>
              <a:t> </a:t>
            </a:r>
            <a:r>
              <a:rPr lang="it-IT" sz="2800" b="1" dirty="0" smtClean="0">
                <a:solidFill>
                  <a:srgbClr val="0B60B5"/>
                </a:solidFill>
                <a:latin typeface="Tahoma" pitchFamily="34" charset="0"/>
              </a:rPr>
              <a:t>volontari </a:t>
            </a:r>
            <a:r>
              <a:rPr lang="it-IT" sz="2800" dirty="0" smtClean="0">
                <a:solidFill>
                  <a:srgbClr val="0B60B5"/>
                </a:solidFill>
                <a:latin typeface="Tahoma" pitchFamily="34" charset="0"/>
              </a:rPr>
              <a:t>in </a:t>
            </a:r>
            <a:r>
              <a:rPr lang="it-IT" sz="2800" dirty="0" smtClean="0">
                <a:solidFill>
                  <a:srgbClr val="0B60B5"/>
                </a:solidFill>
                <a:latin typeface="Tahoma" pitchFamily="34" charset="0"/>
              </a:rPr>
              <a:t>Italia 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7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800" dirty="0" smtClean="0">
                <a:solidFill>
                  <a:srgbClr val="0B60B5"/>
                </a:solidFill>
                <a:latin typeface="Tahoma" pitchFamily="34" charset="0"/>
              </a:rPr>
              <a:t>150 </a:t>
            </a:r>
            <a:r>
              <a:rPr lang="it-IT" sz="2800" b="1" dirty="0" smtClean="0">
                <a:solidFill>
                  <a:srgbClr val="0B60B5"/>
                </a:solidFill>
                <a:latin typeface="Tahoma" pitchFamily="34" charset="0"/>
              </a:rPr>
              <a:t>Centri locali</a:t>
            </a:r>
            <a:r>
              <a:rPr lang="it-IT" sz="2800" dirty="0" smtClean="0">
                <a:solidFill>
                  <a:srgbClr val="0B60B5"/>
                </a:solidFill>
                <a:latin typeface="Tahoma" pitchFamily="34" charset="0"/>
              </a:rPr>
              <a:t> sul territorio nazionale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7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800" dirty="0" smtClean="0">
                <a:solidFill>
                  <a:srgbClr val="0B60B5"/>
                </a:solidFill>
                <a:latin typeface="Tahoma" pitchFamily="34" charset="0"/>
              </a:rPr>
              <a:t>10 </a:t>
            </a:r>
            <a:r>
              <a:rPr lang="it-IT" sz="2800" b="1" dirty="0" smtClean="0">
                <a:solidFill>
                  <a:srgbClr val="0B60B5"/>
                </a:solidFill>
                <a:latin typeface="Tahoma" pitchFamily="34" charset="0"/>
              </a:rPr>
              <a:t>animatori di zona </a:t>
            </a:r>
          </a:p>
          <a:p>
            <a:pPr marL="339725" indent="-339725" eaLnBrk="1" hangingPunct="1">
              <a:lnSpc>
                <a:spcPct val="90000"/>
              </a:lnSpc>
              <a:spcBef>
                <a:spcPts val="7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800" b="1" dirty="0" smtClean="0">
                <a:solidFill>
                  <a:srgbClr val="0B60B5"/>
                </a:solidFill>
                <a:latin typeface="Tahoma" pitchFamily="34" charset="0"/>
              </a:rPr>
              <a:t>Sedi Nazionali</a:t>
            </a:r>
            <a:r>
              <a:rPr lang="it-IT" sz="2800" dirty="0" smtClean="0">
                <a:solidFill>
                  <a:srgbClr val="0B60B5"/>
                </a:solidFill>
                <a:latin typeface="Tahoma" pitchFamily="34" charset="0"/>
              </a:rPr>
              <a:t>: </a:t>
            </a:r>
          </a:p>
          <a:p>
            <a:pPr marL="739775" lvl="1" indent="-282575" eaLnBrk="1" hangingPunct="1">
              <a:lnSpc>
                <a:spcPct val="90000"/>
              </a:lnSpc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dirty="0" smtClean="0">
                <a:solidFill>
                  <a:srgbClr val="0B60B5"/>
                </a:solidFill>
                <a:latin typeface="Tahoma" pitchFamily="34" charset="0"/>
              </a:rPr>
              <a:t>Colle Val d’Elsa</a:t>
            </a:r>
          </a:p>
          <a:p>
            <a:pPr marL="739775" lvl="1" indent="-282575" eaLnBrk="1" hangingPunct="1">
              <a:lnSpc>
                <a:spcPct val="90000"/>
              </a:lnSpc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dirty="0" smtClean="0">
                <a:solidFill>
                  <a:srgbClr val="0B60B5"/>
                </a:solidFill>
                <a:latin typeface="Tahoma" pitchFamily="34" charset="0"/>
              </a:rPr>
              <a:t>Roma</a:t>
            </a:r>
          </a:p>
          <a:p>
            <a:pPr marL="739775" lvl="1" indent="-282575" eaLnBrk="1" hangingPunct="1">
              <a:lnSpc>
                <a:spcPct val="90000"/>
              </a:lnSpc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dirty="0" smtClean="0">
                <a:solidFill>
                  <a:srgbClr val="0B60B5"/>
                </a:solidFill>
                <a:latin typeface="Tahoma" pitchFamily="34" charset="0"/>
              </a:rPr>
              <a:t>Milano </a:t>
            </a: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12875"/>
            <a:ext cx="337502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4140200" y="188913"/>
            <a:ext cx="4608513" cy="796925"/>
          </a:xfrm>
        </p:spPr>
        <p:txBody>
          <a:bodyPr/>
          <a:lstStyle/>
          <a:p>
            <a:pPr algn="l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mtClean="0">
                <a:solidFill>
                  <a:srgbClr val="0B60B5"/>
                </a:solidFill>
                <a:latin typeface="Tahoma" pitchFamily="34" charset="0"/>
              </a:rPr>
              <a:t>Sedi Nazionali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56100" y="1052513"/>
            <a:ext cx="4321175" cy="4278312"/>
          </a:xfrm>
        </p:spPr>
        <p:txBody>
          <a:bodyPr/>
          <a:lstStyle/>
          <a:p>
            <a:pPr marL="339725" indent="-339725" eaLnBrk="1" hangingPunct="1">
              <a:lnSpc>
                <a:spcPct val="80000"/>
              </a:lnSpc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b="1" smtClean="0">
                <a:solidFill>
                  <a:srgbClr val="0B60B5"/>
                </a:solidFill>
                <a:latin typeface="Tahoma" pitchFamily="34" charset="0"/>
              </a:rPr>
              <a:t>Colle Val d’Elsa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 i="1" smtClean="0">
                <a:solidFill>
                  <a:srgbClr val="0B60B5"/>
                </a:solidFill>
                <a:latin typeface="Tahoma" pitchFamily="34" charset="0"/>
              </a:rPr>
              <a:t>	Direzione programmi</a:t>
            </a:r>
          </a:p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Organizzazione programmi: Invio, Ospitalità</a:t>
            </a:r>
          </a:p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Volontariato</a:t>
            </a:r>
          </a:p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Amministrazione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600"/>
              </a:spcBef>
              <a:buClr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 b="1" smtClean="0">
              <a:solidFill>
                <a:srgbClr val="0B60B5"/>
              </a:solidFill>
              <a:latin typeface="Tahoma" pitchFamily="34" charset="0"/>
            </a:endParaRPr>
          </a:p>
          <a:p>
            <a:pPr marL="339725" indent="-339725" eaLnBrk="1" hangingPunct="1">
              <a:lnSpc>
                <a:spcPct val="80000"/>
              </a:lnSpc>
              <a:spcBef>
                <a:spcPts val="600"/>
              </a:spcBef>
              <a:buClr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 b="1" smtClean="0">
              <a:solidFill>
                <a:srgbClr val="0B60B5"/>
              </a:solidFill>
              <a:latin typeface="Tahoma" pitchFamily="34" charset="0"/>
            </a:endParaRPr>
          </a:p>
          <a:p>
            <a:pPr marL="339725" indent="-339725" eaLnBrk="1" hangingPunct="1">
              <a:lnSpc>
                <a:spcPct val="80000"/>
              </a:lnSpc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b="1" smtClean="0">
                <a:solidFill>
                  <a:srgbClr val="0B60B5"/>
                </a:solidFill>
                <a:latin typeface="Tahoma" pitchFamily="34" charset="0"/>
              </a:rPr>
              <a:t>Roma 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 i="1" smtClean="0">
                <a:solidFill>
                  <a:srgbClr val="0B60B5"/>
                </a:solidFill>
                <a:latin typeface="Tahoma" pitchFamily="34" charset="0"/>
              </a:rPr>
              <a:t>	Relazioni istituzionali</a:t>
            </a:r>
          </a:p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Rapporto con le istituzioni: ambasciate, scuole, sponsor</a:t>
            </a:r>
          </a:p>
          <a:p>
            <a:pPr marL="739775" lvl="1" indent="-282575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–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 smtClean="0">
                <a:solidFill>
                  <a:srgbClr val="0B60B5"/>
                </a:solidFill>
                <a:latin typeface="Tahoma" pitchFamily="34" charset="0"/>
              </a:rPr>
              <a:t>Scambi di classe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036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250825" y="4941888"/>
            <a:ext cx="417671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39725" indent="-339725" eaLnBrk="0" hangingPunct="0"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marL="457200" eaLnBrk="0" hangingPunct="0"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38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60B5"/>
              </a:buClr>
              <a:buFont typeface="Tahoma" pitchFamily="34" charset="0"/>
              <a:buChar char="•"/>
            </a:pPr>
            <a:r>
              <a:rPr lang="it-IT" sz="2400" b="1">
                <a:solidFill>
                  <a:srgbClr val="0B60B5"/>
                </a:solidFill>
                <a:latin typeface="Tahoma" pitchFamily="34" charset="0"/>
              </a:rPr>
              <a:t>Milano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 	</a:t>
            </a:r>
            <a:r>
              <a:rPr lang="it-IT" sz="2000" i="1">
                <a:solidFill>
                  <a:srgbClr val="0B60B5"/>
                </a:solidFill>
                <a:latin typeface="Tahoma" pitchFamily="34" charset="0"/>
              </a:rPr>
              <a:t>Comunicazione e sviluppo</a:t>
            </a:r>
          </a:p>
          <a:p>
            <a:pPr lvl="1" indent="0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−"/>
            </a:pPr>
            <a:r>
              <a:rPr lang="it-IT" sz="2000">
                <a:solidFill>
                  <a:srgbClr val="0B60B5"/>
                </a:solidFill>
                <a:latin typeface="Tahoma" pitchFamily="34" charset="0"/>
              </a:rPr>
              <a:t> Rapporti con i media</a:t>
            </a:r>
          </a:p>
          <a:p>
            <a:pPr lvl="1" indent="0" eaLnBrk="1" hangingPunct="1">
              <a:lnSpc>
                <a:spcPct val="80000"/>
              </a:lnSpc>
              <a:spcBef>
                <a:spcPts val="500"/>
              </a:spcBef>
              <a:buClr>
                <a:srgbClr val="0B60B5"/>
              </a:buClr>
              <a:buFont typeface="Tahoma" pitchFamily="34" charset="0"/>
              <a:buChar char="−"/>
            </a:pPr>
            <a:r>
              <a:rPr lang="it-IT" sz="2000">
                <a:solidFill>
                  <a:srgbClr val="0B60B5"/>
                </a:solidFill>
                <a:latin typeface="Tahoma" pitchFamily="34" charset="0"/>
              </a:rPr>
              <a:t> Promozione dei programmi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041" y="5085184"/>
            <a:ext cx="1406723" cy="151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Line 1"/>
          <p:cNvSpPr>
            <a:spLocks noChangeShapeType="1"/>
          </p:cNvSpPr>
          <p:nvPr/>
        </p:nvSpPr>
        <p:spPr bwMode="auto">
          <a:xfrm flipH="1">
            <a:off x="3271838" y="1752600"/>
            <a:ext cx="923925" cy="685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4953000" y="1752600"/>
            <a:ext cx="838200" cy="685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276600" y="1295400"/>
            <a:ext cx="2590800" cy="376238"/>
          </a:xfrm>
          <a:prstGeom prst="rect">
            <a:avLst/>
          </a:prstGeom>
          <a:solidFill>
            <a:schemeClr val="bg1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500"/>
              </a:spcBef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Presidente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676400" y="2438400"/>
            <a:ext cx="2590800" cy="650875"/>
          </a:xfrm>
          <a:prstGeom prst="rect">
            <a:avLst/>
          </a:prstGeom>
          <a:solidFill>
            <a:schemeClr val="bg1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500"/>
              </a:spcBef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Responsabile</a:t>
            </a:r>
            <a:r>
              <a:rPr lang="it-IT" b="1">
                <a:solidFill>
                  <a:srgbClr val="000000"/>
                </a:solidFill>
              </a:rPr>
              <a:t> </a:t>
            </a: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ospitalità</a:t>
            </a:r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 flipH="1">
            <a:off x="757238" y="1524000"/>
            <a:ext cx="2524125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 flipH="1">
            <a:off x="717550" y="1524000"/>
            <a:ext cx="46038" cy="297656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5867400" y="1600200"/>
            <a:ext cx="23622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8229600" y="1600200"/>
            <a:ext cx="1588" cy="4267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762000" y="4495800"/>
            <a:ext cx="533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7696200" y="5867400"/>
            <a:ext cx="533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1295400" y="4114800"/>
            <a:ext cx="1752600" cy="650875"/>
          </a:xfrm>
          <a:prstGeom prst="rect">
            <a:avLst/>
          </a:prstGeom>
          <a:solidFill>
            <a:schemeClr val="bg1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Responsabile</a:t>
            </a:r>
          </a:p>
          <a:p>
            <a:pPr algn="ctr" eaLnBrk="1" hangingPunct="1"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scuola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5943600" y="5334000"/>
            <a:ext cx="1752600" cy="925513"/>
          </a:xfrm>
          <a:prstGeom prst="rect">
            <a:avLst/>
          </a:prstGeom>
          <a:solidFill>
            <a:schemeClr val="bg1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Responsabile</a:t>
            </a:r>
            <a:r>
              <a:rPr lang="it-IT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Sviluppo</a:t>
            </a:r>
            <a:r>
              <a:rPr lang="it-IT" b="1">
                <a:solidFill>
                  <a:srgbClr val="000000"/>
                </a:solidFill>
              </a:rPr>
              <a:t> </a:t>
            </a: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e</a:t>
            </a:r>
            <a:r>
              <a:rPr lang="it-IT" b="1">
                <a:solidFill>
                  <a:srgbClr val="000000"/>
                </a:solidFill>
              </a:rPr>
              <a:t> </a:t>
            </a: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formazione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657600" y="3886200"/>
            <a:ext cx="1752600" cy="376238"/>
          </a:xfrm>
          <a:prstGeom prst="rect">
            <a:avLst/>
          </a:prstGeom>
          <a:solidFill>
            <a:schemeClr val="bg1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500"/>
              </a:spcBef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Assistenti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657600" y="4953000"/>
            <a:ext cx="1752600" cy="376238"/>
          </a:xfrm>
          <a:prstGeom prst="rect">
            <a:avLst/>
          </a:prstGeom>
          <a:solidFill>
            <a:schemeClr val="bg1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500"/>
              </a:spcBef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Volontari</a:t>
            </a:r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4495800" y="1752600"/>
            <a:ext cx="1588" cy="2133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4495800" y="4343400"/>
            <a:ext cx="1588" cy="609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4724400" y="2438400"/>
            <a:ext cx="2590800" cy="650875"/>
          </a:xfrm>
          <a:prstGeom prst="rect">
            <a:avLst/>
          </a:prstGeom>
          <a:solidFill>
            <a:schemeClr val="bg1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Responsabile</a:t>
            </a:r>
          </a:p>
          <a:p>
            <a:pPr algn="ctr" eaLnBrk="1" hangingPunct="1">
              <a:buClrTx/>
              <a:buFontTx/>
              <a:buNone/>
            </a:pPr>
            <a:r>
              <a:rPr lang="it-IT" b="1">
                <a:solidFill>
                  <a:srgbClr val="0B60B5"/>
                </a:solidFill>
                <a:latin typeface="Tahoma" pitchFamily="34" charset="0"/>
              </a:rPr>
              <a:t>invio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2916238" y="404813"/>
            <a:ext cx="3095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sz="3600">
                <a:solidFill>
                  <a:srgbClr val="0B60B5"/>
                </a:solidFill>
                <a:latin typeface="Tahoma" pitchFamily="34" charset="0"/>
              </a:rPr>
              <a:t>Centro Locale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9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1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5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9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7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9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3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7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1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5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 animBg="1"/>
      <p:bldP spid="11266" grpId="0" animBg="1"/>
      <p:bldP spid="11269" grpId="0" animBg="1"/>
      <p:bldP spid="11270" grpId="0" animBg="1"/>
      <p:bldP spid="11271" grpId="0" animBg="1"/>
      <p:bldP spid="11272" grpId="0" animBg="1"/>
      <p:bldP spid="11273" grpId="0" animBg="1"/>
      <p:bldP spid="11274" grpId="0" animBg="1"/>
      <p:bldP spid="11279" grpId="0" animBg="1"/>
      <p:bldP spid="11280" grpId="0" animBg="1"/>
    </p:bld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3803</TotalTime>
  <Words>255</Words>
  <Application>Microsoft Office PowerPoint</Application>
  <PresentationFormat>Presentazione su schermo (4:3)</PresentationFormat>
  <Paragraphs>69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Struttura predefinita</vt:lpstr>
      <vt:lpstr>Presentazione standard di PowerPoint</vt:lpstr>
      <vt:lpstr>Che cos’è Intercultura?</vt:lpstr>
      <vt:lpstr>Gli obiettivi formativi di Intercultura</vt:lpstr>
      <vt:lpstr>La Mission di AFS</vt:lpstr>
      <vt:lpstr>AFS</vt:lpstr>
      <vt:lpstr>Com’è organizzata Intercultura?</vt:lpstr>
      <vt:lpstr>Sedi Nazionali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INTERCULTURA</dc:title>
  <dc:creator>Sabrina</dc:creator>
  <cp:lastModifiedBy>Anna</cp:lastModifiedBy>
  <cp:revision>586</cp:revision>
  <cp:lastPrinted>1601-01-01T00:00:00Z</cp:lastPrinted>
  <dcterms:created xsi:type="dcterms:W3CDTF">2006-12-06T14:44:47Z</dcterms:created>
  <dcterms:modified xsi:type="dcterms:W3CDTF">2015-01-19T17:14:27Z</dcterms:modified>
</cp:coreProperties>
</file>